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37"/>
  </p:notesMasterIdLst>
  <p:sldIdLst>
    <p:sldId id="256" r:id="rId2"/>
    <p:sldId id="299" r:id="rId3"/>
    <p:sldId id="257" r:id="rId4"/>
    <p:sldId id="298" r:id="rId5"/>
    <p:sldId id="263" r:id="rId6"/>
    <p:sldId id="291" r:id="rId7"/>
    <p:sldId id="295" r:id="rId8"/>
    <p:sldId id="296" r:id="rId9"/>
    <p:sldId id="292" r:id="rId10"/>
    <p:sldId id="309" r:id="rId11"/>
    <p:sldId id="315" r:id="rId12"/>
    <p:sldId id="316" r:id="rId13"/>
    <p:sldId id="317" r:id="rId14"/>
    <p:sldId id="319" r:id="rId15"/>
    <p:sldId id="320" r:id="rId16"/>
    <p:sldId id="286" r:id="rId17"/>
    <p:sldId id="321" r:id="rId18"/>
    <p:sldId id="290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59" r:id="rId28"/>
    <p:sldId id="323" r:id="rId29"/>
    <p:sldId id="260" r:id="rId30"/>
    <p:sldId id="322" r:id="rId31"/>
    <p:sldId id="313" r:id="rId32"/>
    <p:sldId id="312" r:id="rId33"/>
    <p:sldId id="325" r:id="rId34"/>
    <p:sldId id="324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1"/>
    <p:restoredTop sz="95062"/>
  </p:normalViewPr>
  <p:slideViewPr>
    <p:cSldViewPr snapToGrid="0" snapToObjects="1">
      <p:cViewPr varScale="1">
        <p:scale>
          <a:sx n="120" d="100"/>
          <a:sy n="120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1AEAA-8F26-B140-BF81-28B9A2638965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47971-3EB8-CC46-8F05-7789CD83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9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 Introducing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F8A03B-816F-024D-A473-AC8E7F995B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63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47971-3EB8-CC46-8F05-7789CD83C9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2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47971-3EB8-CC46-8F05-7789CD83C9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15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47971-3EB8-CC46-8F05-7789CD83C9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0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47971-3EB8-CC46-8F05-7789CD83C9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3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1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1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6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0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2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8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5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7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2008F-F264-D44E-A313-168593C1E66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20E4A-06CB-D446-B46A-E5E6A5A0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66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AD327D-E905-586C-4534-DB48FCD1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Data-efficient Learning of Aircraft Dynamics for Simulated Flight Testing</a:t>
            </a:r>
          </a:p>
        </p:txBody>
      </p:sp>
    </p:spTree>
    <p:extLst>
      <p:ext uri="{BB962C8B-B14F-4D97-AF65-F5344CB8AC3E}">
        <p14:creationId xmlns:p14="http://schemas.microsoft.com/office/powerpoint/2010/main" val="31505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B292-6A93-4BD8-1B64-8D183B33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76" y="3011640"/>
            <a:ext cx="5772324" cy="1975914"/>
          </a:xfrm>
        </p:spPr>
        <p:txBody>
          <a:bodyPr>
            <a:normAutofit fontScale="90000"/>
          </a:bodyPr>
          <a:lstStyle/>
          <a:p>
            <a:r>
              <a:rPr lang="en-US" dirty="0"/>
              <a:t>2.3 Qualitative Analysis</a:t>
            </a:r>
            <a:br>
              <a:rPr lang="en-US" dirty="0"/>
            </a:br>
            <a:r>
              <a:rPr lang="en-US" sz="2000" dirty="0"/>
              <a:t>Sinusoidal Input (LSTM) RMSE = </a:t>
            </a:r>
            <a:r>
              <a:rPr lang="en-IN" sz="2000" dirty="0"/>
              <a:t>0.0011</a:t>
            </a:r>
            <a:br>
              <a:rPr lang="en-IN" sz="2000" dirty="0"/>
            </a:br>
            <a:r>
              <a:rPr lang="en-IN" sz="2000" dirty="0"/>
              <a:t>Every qualitative analysis was conducted using auto regressive approach, that is , the model’s outputs are fed back into the model as inputs for the next time step.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B8E2B-AD7F-5CFC-7799-AAE38922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92" y="1506320"/>
            <a:ext cx="4986555" cy="49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0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B292-6A93-4BD8-1B64-8D183B33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04" y="256068"/>
            <a:ext cx="7542402" cy="687896"/>
          </a:xfrm>
        </p:spPr>
        <p:txBody>
          <a:bodyPr>
            <a:normAutofit fontScale="90000"/>
          </a:bodyPr>
          <a:lstStyle/>
          <a:p>
            <a:r>
              <a:rPr lang="en-US" dirty="0"/>
              <a:t>2.3 Qualitative Analysis (Sinusoidal)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B8E2B-AD7F-5CFC-7799-AAE38922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2398" y="1657322"/>
            <a:ext cx="4986555" cy="4986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0A5750-145E-AABB-EF94-780780753485}"/>
              </a:ext>
            </a:extLst>
          </p:cNvPr>
          <p:cNvSpPr txBox="1"/>
          <p:nvPr/>
        </p:nvSpPr>
        <p:spPr>
          <a:xfrm>
            <a:off x="1283516" y="1182848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MLP1 (100 HS) RMSE: 0.176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8D7D9-7827-9DEF-D049-6B0B738C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95815" y="1657322"/>
            <a:ext cx="4986555" cy="4986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22D5C-0DC0-B705-DB9F-0D7178F152A1}"/>
              </a:ext>
            </a:extLst>
          </p:cNvPr>
          <p:cNvSpPr txBox="1"/>
          <p:nvPr/>
        </p:nvSpPr>
        <p:spPr>
          <a:xfrm>
            <a:off x="7366933" y="1182848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MLP2 (32 HS) RMSE: 0.04</a:t>
            </a:r>
          </a:p>
        </p:txBody>
      </p:sp>
    </p:spTree>
    <p:extLst>
      <p:ext uri="{BB962C8B-B14F-4D97-AF65-F5344CB8AC3E}">
        <p14:creationId xmlns:p14="http://schemas.microsoft.com/office/powerpoint/2010/main" val="347483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B292-6A93-4BD8-1B64-8D183B33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76" y="3011640"/>
            <a:ext cx="5772324" cy="1975914"/>
          </a:xfrm>
        </p:spPr>
        <p:txBody>
          <a:bodyPr>
            <a:normAutofit/>
          </a:bodyPr>
          <a:lstStyle/>
          <a:p>
            <a:r>
              <a:rPr lang="en-US" dirty="0"/>
              <a:t>2.3 Qualitative Analysis</a:t>
            </a:r>
            <a:br>
              <a:rPr lang="en-US" dirty="0"/>
            </a:br>
            <a:r>
              <a:rPr lang="en-US" sz="2000" dirty="0"/>
              <a:t>Phugoid Input (LSTM) RMSE = </a:t>
            </a:r>
            <a:r>
              <a:rPr lang="en-IN" sz="2000" dirty="0"/>
              <a:t>0.001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B8E2B-AD7F-5CFC-7799-AAE38922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95156" y="1103649"/>
            <a:ext cx="4966961" cy="49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4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B292-6A93-4BD8-1B64-8D183B33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04" y="256068"/>
            <a:ext cx="7542402" cy="687896"/>
          </a:xfrm>
        </p:spPr>
        <p:txBody>
          <a:bodyPr>
            <a:normAutofit fontScale="90000"/>
          </a:bodyPr>
          <a:lstStyle/>
          <a:p>
            <a:r>
              <a:rPr lang="en-US" dirty="0"/>
              <a:t>2.3 Qualitative Analysis (Phugoid)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B8E2B-AD7F-5CFC-7799-AAE38922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2398" y="1657322"/>
            <a:ext cx="4986555" cy="4986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0A5750-145E-AABB-EF94-780780753485}"/>
              </a:ext>
            </a:extLst>
          </p:cNvPr>
          <p:cNvSpPr txBox="1"/>
          <p:nvPr/>
        </p:nvSpPr>
        <p:spPr>
          <a:xfrm>
            <a:off x="1283516" y="1182848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MLP1 (100 HS) RMSE: 0.174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8D7D9-7827-9DEF-D049-6B0B738C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5815" y="1657322"/>
            <a:ext cx="4986555" cy="4986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22D5C-0DC0-B705-DB9F-0D7178F152A1}"/>
              </a:ext>
            </a:extLst>
          </p:cNvPr>
          <p:cNvSpPr txBox="1"/>
          <p:nvPr/>
        </p:nvSpPr>
        <p:spPr>
          <a:xfrm>
            <a:off x="7366933" y="1182848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MLP2 (32 HS) RMSE: 0.04</a:t>
            </a:r>
          </a:p>
        </p:txBody>
      </p:sp>
    </p:spTree>
    <p:extLst>
      <p:ext uri="{BB962C8B-B14F-4D97-AF65-F5344CB8AC3E}">
        <p14:creationId xmlns:p14="http://schemas.microsoft.com/office/powerpoint/2010/main" val="65239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B292-6A93-4BD8-1B64-8D183B33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76" y="3011640"/>
            <a:ext cx="5772324" cy="1975914"/>
          </a:xfrm>
        </p:spPr>
        <p:txBody>
          <a:bodyPr>
            <a:normAutofit/>
          </a:bodyPr>
          <a:lstStyle/>
          <a:p>
            <a:r>
              <a:rPr lang="en-US" dirty="0"/>
              <a:t>2.3 Qualitative Analysis</a:t>
            </a:r>
            <a:br>
              <a:rPr lang="en-US" dirty="0"/>
            </a:br>
            <a:r>
              <a:rPr lang="en-US" sz="2000" dirty="0"/>
              <a:t>Step Input (LSTM) RMSE = </a:t>
            </a:r>
            <a:r>
              <a:rPr lang="en-IN" sz="2000" dirty="0"/>
              <a:t>0.0026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B8E2B-AD7F-5CFC-7799-AAE38922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4749" y="1103649"/>
            <a:ext cx="4927774" cy="49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B292-6A93-4BD8-1B64-8D183B33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04" y="256068"/>
            <a:ext cx="7542402" cy="687896"/>
          </a:xfrm>
        </p:spPr>
        <p:txBody>
          <a:bodyPr>
            <a:normAutofit fontScale="90000"/>
          </a:bodyPr>
          <a:lstStyle/>
          <a:p>
            <a:r>
              <a:rPr lang="en-US" dirty="0"/>
              <a:t>2.3 Qualitative Analysis (Step)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A5750-145E-AABB-EF94-780780753485}"/>
              </a:ext>
            </a:extLst>
          </p:cNvPr>
          <p:cNvSpPr txBox="1"/>
          <p:nvPr/>
        </p:nvSpPr>
        <p:spPr>
          <a:xfrm>
            <a:off x="620785" y="2925282"/>
            <a:ext cx="531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MLP1 (100 HS) Produces High values so testing crashes</a:t>
            </a:r>
          </a:p>
          <a:p>
            <a:r>
              <a:rPr lang="en-US" dirty="0"/>
              <a:t>With the state [0, 0, 0.15, 0]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8D7D9-7827-9DEF-D049-6B0B738C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5815" y="1657322"/>
            <a:ext cx="4986555" cy="4986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22D5C-0DC0-B705-DB9F-0D7178F152A1}"/>
              </a:ext>
            </a:extLst>
          </p:cNvPr>
          <p:cNvSpPr txBox="1"/>
          <p:nvPr/>
        </p:nvSpPr>
        <p:spPr>
          <a:xfrm>
            <a:off x="7366933" y="118284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MLP2 (32 HS) RMSE: 0.041</a:t>
            </a:r>
          </a:p>
        </p:txBody>
      </p:sp>
    </p:spTree>
    <p:extLst>
      <p:ext uri="{BB962C8B-B14F-4D97-AF65-F5344CB8AC3E}">
        <p14:creationId xmlns:p14="http://schemas.microsoft.com/office/powerpoint/2010/main" val="3619999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5742-FED1-C063-7719-7F42A09B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2.4 Quantitative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1A58-DC23-56FD-5075-3EE0C5F8EB5A}"/>
              </a:ext>
            </a:extLst>
          </p:cNvPr>
          <p:cNvSpPr txBox="1"/>
          <p:nvPr/>
        </p:nvSpPr>
        <p:spPr>
          <a:xfrm>
            <a:off x="838200" y="1521269"/>
            <a:ext cx="1010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100 trajectories of 100 second (same random initial conditions from the distribution within the domain for all the model) with equal distributions of all the control profiles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F6D5F0-5129-E0C6-DBEE-3BA06058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091387"/>
              </p:ext>
            </p:extLst>
          </p:nvPr>
        </p:nvGraphicFramePr>
        <p:xfrm>
          <a:off x="1887524" y="2644513"/>
          <a:ext cx="7071918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306">
                  <a:extLst>
                    <a:ext uri="{9D8B030D-6E8A-4147-A177-3AD203B41FA5}">
                      <a16:colId xmlns:a16="http://schemas.microsoft.com/office/drawing/2014/main" val="1590461087"/>
                    </a:ext>
                  </a:extLst>
                </a:gridCol>
                <a:gridCol w="2357306">
                  <a:extLst>
                    <a:ext uri="{9D8B030D-6E8A-4147-A177-3AD203B41FA5}">
                      <a16:colId xmlns:a16="http://schemas.microsoft.com/office/drawing/2014/main" val="3575846283"/>
                    </a:ext>
                  </a:extLst>
                </a:gridCol>
                <a:gridCol w="2357306">
                  <a:extLst>
                    <a:ext uri="{9D8B030D-6E8A-4147-A177-3AD203B41FA5}">
                      <a16:colId xmlns:a16="http://schemas.microsoft.com/office/drawing/2014/main" val="3455109176"/>
                    </a:ext>
                  </a:extLst>
                </a:gridCol>
              </a:tblGrid>
              <a:tr h="18500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RMSE</a:t>
                      </a:r>
                      <a:r>
                        <a:rPr lang="en-US" baseline="0" dirty="0"/>
                        <a:t> Standard Deviation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 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6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ighlight>
                            <a:srgbClr val="FFFF00"/>
                          </a:highlight>
                        </a:rPr>
                        <a:t>0.019</a:t>
                      </a:r>
                      <a:endParaRPr lang="en-US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ighlight>
                            <a:srgbClr val="FFFF00"/>
                          </a:highlight>
                        </a:rPr>
                        <a:t>0.015</a:t>
                      </a:r>
                      <a:endParaRPr lang="en-US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94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MLP 2 (32 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5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 1 (100 HS) (without step input)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023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69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0642-2405-8136-7D29-7A14D153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4761-A70F-DBA7-76E5-AA53900A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 model seems to outperform MLP here due to the different type of inputs to the model</a:t>
            </a:r>
          </a:p>
          <a:p>
            <a:r>
              <a:rPr lang="en-US" dirty="0"/>
              <a:t>In MLP higher the size of hidden layer, lower the Accuracy</a:t>
            </a:r>
          </a:p>
        </p:txBody>
      </p:sp>
    </p:spTree>
    <p:extLst>
      <p:ext uri="{BB962C8B-B14F-4D97-AF65-F5344CB8AC3E}">
        <p14:creationId xmlns:p14="http://schemas.microsoft.com/office/powerpoint/2010/main" val="95814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8FD-8455-2518-78B1-10507333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01026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F1C5-C7B7-966E-CC11-9EABEFFA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285050"/>
            <a:ext cx="9833548" cy="363100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Boeing 747 Simulator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2.1 Data Explanation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2.2 ML Models Trained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2.3 Qualitative Results with Control Inputs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2.4 Quantitative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Bell 412 State Space model</a:t>
            </a:r>
          </a:p>
          <a:p>
            <a:pPr marL="457200" lvl="1" indent="0">
              <a:buNone/>
            </a:pPr>
            <a:r>
              <a:rPr lang="en-US" sz="1400" b="1" dirty="0"/>
              <a:t>3.1 Visualization of 2-3-1-1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Bell 205 Data Exploration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Filtering Experiment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Models Trained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Inference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Future work and questions</a:t>
            </a:r>
          </a:p>
        </p:txBody>
      </p:sp>
    </p:spTree>
    <p:extLst>
      <p:ext uri="{BB962C8B-B14F-4D97-AF65-F5344CB8AC3E}">
        <p14:creationId xmlns:p14="http://schemas.microsoft.com/office/powerpoint/2010/main" val="316700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47FD-761E-E386-EDBF-3472AE91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Bell 412 State Space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177DF-0BA1-B7AF-8BDF-A59A1E1F2A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52875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1600" dirty="0"/>
                  <a:t>State Space variables</a:t>
                </a:r>
                <a:r>
                  <a:rPr lang="en-US" sz="1600" baseline="30000" dirty="0"/>
                  <a:t>[1]</a:t>
                </a:r>
                <a:r>
                  <a:rPr lang="en-US" sz="16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Control Variables</a:t>
                </a:r>
                <a:r>
                  <a:rPr lang="en-US" sz="1600" baseline="30000" dirty="0"/>
                  <a:t>[1]</a:t>
                </a:r>
                <a:r>
                  <a:rPr lang="en-US" sz="16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𝑝𝑒𝑑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𝑙𝑎𝑡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State Space Equations derived from 6 </a:t>
                </a:r>
                <a:r>
                  <a:rPr lang="en-US" sz="1600" dirty="0" err="1"/>
                  <a:t>DoF</a:t>
                </a:r>
                <a:r>
                  <a:rPr lang="en-US" sz="1600" dirty="0"/>
                  <a:t> Equations of motion</a:t>
                </a:r>
                <a:r>
                  <a:rPr lang="en-US" sz="1600" baseline="30000" dirty="0"/>
                  <a:t>[1]</a:t>
                </a:r>
                <a:r>
                  <a:rPr lang="en-US" sz="16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Used the stability and control derivative from NRC Approach</a:t>
                </a:r>
                <a:r>
                  <a:rPr lang="en-US" sz="1600" baseline="30000" dirty="0"/>
                  <a:t>[1]</a:t>
                </a:r>
              </a:p>
              <a:p>
                <a:r>
                  <a:rPr lang="en-US" sz="1600" b="0" dirty="0"/>
                  <a:t>Crea</a:t>
                </a:r>
                <a:r>
                  <a:rPr lang="en-US" sz="1600" dirty="0"/>
                  <a:t>ted State space equations using the Equation in the left</a:t>
                </a:r>
              </a:p>
              <a:p>
                <a:r>
                  <a:rPr lang="en-US" sz="1600" b="0" dirty="0"/>
                  <a:t>Assumed,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sz="1600" b="0" dirty="0"/>
                  <a:t>radians</a:t>
                </a:r>
              </a:p>
              <a:p>
                <a:r>
                  <a:rPr lang="en-US" sz="1600" dirty="0"/>
                  <a:t>Runge </a:t>
                </a:r>
                <a:r>
                  <a:rPr lang="en-US" sz="1600" dirty="0" err="1"/>
                  <a:t>Kutta</a:t>
                </a:r>
                <a:r>
                  <a:rPr lang="en-US" sz="1600" dirty="0"/>
                  <a:t> Method for integration of the states</a:t>
                </a:r>
                <a:endParaRPr lang="en-US" sz="1600" b="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177DF-0BA1-B7AF-8BDF-A59A1E1F2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52875" cy="4351338"/>
              </a:xfrm>
              <a:blipFill>
                <a:blip r:embed="rId2"/>
                <a:stretch>
                  <a:fillRect l="-47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5246B4-4F1B-7B3C-69CE-1A8F8124E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63" t="23869" r="18699" b="5300"/>
          <a:stretch/>
        </p:blipFill>
        <p:spPr>
          <a:xfrm>
            <a:off x="7371762" y="1385740"/>
            <a:ext cx="3459636" cy="344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809E4-B21D-1043-3D60-9E023308893B}"/>
              </a:ext>
            </a:extLst>
          </p:cNvPr>
          <p:cNvSpPr txBox="1"/>
          <p:nvPr/>
        </p:nvSpPr>
        <p:spPr>
          <a:xfrm>
            <a:off x="7735212" y="4826524"/>
            <a:ext cx="290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</a:t>
            </a:r>
            <a:r>
              <a:rPr lang="en-US" dirty="0" err="1"/>
              <a:t>DoF</a:t>
            </a:r>
            <a:r>
              <a:rPr lang="en-US" dirty="0"/>
              <a:t> Equations of motion</a:t>
            </a:r>
            <a:r>
              <a:rPr lang="en-US" baseline="30000" dirty="0"/>
              <a:t>[1]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D106-5B1E-8173-7056-DB833B33597D}"/>
              </a:ext>
            </a:extLst>
          </p:cNvPr>
          <p:cNvSpPr txBox="1"/>
          <p:nvPr/>
        </p:nvSpPr>
        <p:spPr>
          <a:xfrm>
            <a:off x="788566" y="6083953"/>
            <a:ext cx="1065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Seher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-Weiss, Susanne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Greiser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Steffen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Wartmann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Johannes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Gubbels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Arthur &amp; Ricciardi, Joseph &amp; Hui, Kenneth. (2019). Bell 412 System Identification: Comparing Methods and Tools. 10.4050/F-0075-2019-14636. </a:t>
            </a:r>
          </a:p>
        </p:txBody>
      </p:sp>
    </p:spTree>
    <p:extLst>
      <p:ext uri="{BB962C8B-B14F-4D97-AF65-F5344CB8AC3E}">
        <p14:creationId xmlns:p14="http://schemas.microsoft.com/office/powerpoint/2010/main" val="88519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8FD-8455-2518-78B1-10507333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01026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F1C5-C7B7-966E-CC11-9EABEFFA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285050"/>
            <a:ext cx="9833548" cy="363100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Boeing 747 Simulator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2.1 Data Explanation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2.2 ML Models Trained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2.3 Qualitative Results with Control Inputs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2.4 Quantitative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Bell 412 State Space model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3.1 Visualization of 2-3-1-1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Bell 205 Data Exploration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Filtering Experiment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Models Trained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Inference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Future work and questions</a:t>
            </a:r>
          </a:p>
        </p:txBody>
      </p:sp>
    </p:spTree>
    <p:extLst>
      <p:ext uri="{BB962C8B-B14F-4D97-AF65-F5344CB8AC3E}">
        <p14:creationId xmlns:p14="http://schemas.microsoft.com/office/powerpoint/2010/main" val="698283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6989-FE6C-DFBB-718F-61345BB5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46" y="2539665"/>
            <a:ext cx="4982361" cy="1325563"/>
          </a:xfrm>
        </p:spPr>
        <p:txBody>
          <a:bodyPr/>
          <a:lstStyle/>
          <a:p>
            <a:r>
              <a:rPr lang="en-US" sz="4400" b="1" dirty="0"/>
              <a:t>2-3-1-1 Longitudinal input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65F254-1A2E-413C-C1CB-B5485695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414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6989-FE6C-DFBB-718F-61345BB5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46" y="2539665"/>
            <a:ext cx="4982361" cy="1325563"/>
          </a:xfrm>
        </p:spPr>
        <p:txBody>
          <a:bodyPr/>
          <a:lstStyle/>
          <a:p>
            <a:r>
              <a:rPr lang="en-US" sz="4400" b="1" dirty="0"/>
              <a:t>2-3-1-1 Latitudinal input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65F254-1A2E-413C-C1CB-B5485695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51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6989-FE6C-DFBB-718F-61345BB5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46" y="2539665"/>
            <a:ext cx="4982361" cy="1325563"/>
          </a:xfrm>
        </p:spPr>
        <p:txBody>
          <a:bodyPr/>
          <a:lstStyle/>
          <a:p>
            <a:r>
              <a:rPr lang="en-US" sz="4400" b="1" dirty="0"/>
              <a:t>2-3-1-1 Pedal input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65F254-1A2E-413C-C1CB-B5485695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337443" y="0"/>
            <a:ext cx="68511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503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6989-FE6C-DFBB-718F-61345BB5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46" y="2539665"/>
            <a:ext cx="4982361" cy="1325563"/>
          </a:xfrm>
        </p:spPr>
        <p:txBody>
          <a:bodyPr/>
          <a:lstStyle/>
          <a:p>
            <a:r>
              <a:rPr lang="en-US" sz="4400" b="1" dirty="0"/>
              <a:t>2-3-1-1 Collective input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65F254-1A2E-413C-C1CB-B5485695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337443" y="3443"/>
            <a:ext cx="6851114" cy="68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5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F26989-FE6C-DFBB-718F-61345BB5ED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646" y="2539665"/>
                <a:ext cx="4982361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400" b="1" dirty="0"/>
                  <a:t>2-3-1-1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sz="4400" b="1" dirty="0"/>
                  <a:t> input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F26989-FE6C-DFBB-718F-61345BB5E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646" y="2539665"/>
                <a:ext cx="4982361" cy="1325563"/>
              </a:xfrm>
              <a:blipFill>
                <a:blip r:embed="rId2"/>
                <a:stretch>
                  <a:fillRect l="-5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C765F254-1A2E-413C-C1CB-B5485695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7443" y="20588"/>
            <a:ext cx="6851113" cy="68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718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F26989-FE6C-DFBB-718F-61345BB5ED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646" y="2539665"/>
                <a:ext cx="4982361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400" b="1" dirty="0"/>
                  <a:t>2-3-1-1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4400" b="1" dirty="0"/>
                  <a:t> input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F26989-FE6C-DFBB-718F-61345BB5E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646" y="2539665"/>
                <a:ext cx="4982361" cy="1325563"/>
              </a:xfrm>
              <a:blipFill>
                <a:blip r:embed="rId2"/>
                <a:stretch>
                  <a:fillRect l="-5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C765F254-1A2E-413C-C1CB-B5485695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51159" y="20588"/>
            <a:ext cx="6823681" cy="68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6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8FD-8455-2518-78B1-10507333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01026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F1C5-C7B7-966E-CC11-9EABEFFA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285050"/>
            <a:ext cx="9833548" cy="363100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Boeing 747 Simulator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2.1 Data Explanation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2.2 ML Models Trained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2.3 Qualitative Results with Control Inputs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2.4 Quantitative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Bell 412 State Space model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3.1 Visualization of 2-3-1-1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Bell 205 Data Exploration</a:t>
            </a:r>
          </a:p>
          <a:p>
            <a:pPr marL="457200" lvl="1" indent="0">
              <a:buNone/>
            </a:pPr>
            <a:r>
              <a:rPr lang="en-US" sz="1400" b="1" dirty="0"/>
              <a:t>4.1 Filtering Experiment</a:t>
            </a:r>
          </a:p>
          <a:p>
            <a:pPr marL="457200" lvl="1" indent="0">
              <a:buNone/>
            </a:pPr>
            <a:r>
              <a:rPr lang="en-US" sz="1400" b="1" dirty="0"/>
              <a:t>4.2 Models Trained</a:t>
            </a:r>
          </a:p>
          <a:p>
            <a:pPr marL="457200" lvl="1" indent="0">
              <a:buNone/>
            </a:pPr>
            <a:r>
              <a:rPr lang="en-US" sz="1400" b="1" dirty="0"/>
              <a:t>4.3 Inference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Future Work and Questions.</a:t>
            </a:r>
          </a:p>
        </p:txBody>
      </p:sp>
    </p:spTree>
    <p:extLst>
      <p:ext uri="{BB962C8B-B14F-4D97-AF65-F5344CB8AC3E}">
        <p14:creationId xmlns:p14="http://schemas.microsoft.com/office/powerpoint/2010/main" val="2329537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1B193A9D-9CA7-D6CB-0192-D42A7E6057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0700" y="2844801"/>
                <a:ext cx="5194300" cy="14224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4. BELL 205 </a:t>
                </a:r>
                <a:r>
                  <a:rPr lang="en-US" sz="4400" b="1" dirty="0"/>
                  <a:t>Data Exploration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2700" dirty="0"/>
                  <a:t>Total Data: </a:t>
                </a:r>
                <a:r>
                  <a:rPr lang="en-US" sz="2700" dirty="0" err="1"/>
                  <a:t>Approx</a:t>
                </a:r>
                <a:r>
                  <a:rPr lang="en-US" sz="2700" dirty="0"/>
                  <a:t> 1350 minutes (Assuming Sampling Frequency 100 Hz)</a:t>
                </a:r>
                <a:br>
                  <a:rPr lang="en-US" sz="2700" dirty="0"/>
                </a:br>
                <a:br>
                  <a:rPr lang="en-US" sz="2700" dirty="0"/>
                </a:br>
                <a:r>
                  <a:rPr lang="en-US" sz="1800" dirty="0"/>
                  <a:t>Longitudinal State Variables Considered: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br>
                  <a:rPr lang="en-US" sz="1800" b="0" dirty="0"/>
                </a:br>
                <a:r>
                  <a:rPr lang="en-US" sz="1800" b="0" dirty="0"/>
                  <a:t>Control Inputs Considered: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𝐿𝑎𝑡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𝐿𝑜𝑛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𝑃𝑒𝑑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𝐶𝑜𝑙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1B193A9D-9CA7-D6CB-0192-D42A7E605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0700" y="2844801"/>
                <a:ext cx="5194300" cy="1422400"/>
              </a:xfrm>
              <a:blipFill>
                <a:blip r:embed="rId2"/>
                <a:stretch>
                  <a:fillRect l="-3893" t="-72321" b="-66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D9F0E838-D770-27F2-2EB1-AF9CBA9E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34" y="0"/>
            <a:ext cx="6655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85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126B-057E-80BF-78C2-2A4B5BFA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BELL 205 </a:t>
            </a:r>
            <a:r>
              <a:rPr lang="en-US" sz="4400" b="1" dirty="0"/>
              <a:t>Data Exploration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B84A23-A663-7FF7-DE55-D9C2EBF4A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237046"/>
              </p:ext>
            </p:extLst>
          </p:nvPr>
        </p:nvGraphicFramePr>
        <p:xfrm>
          <a:off x="376806" y="2127629"/>
          <a:ext cx="1113789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306478151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58853406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22455013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4533391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695718352"/>
                    </a:ext>
                  </a:extLst>
                </a:gridCol>
                <a:gridCol w="1075264">
                  <a:extLst>
                    <a:ext uri="{9D8B030D-6E8A-4147-A177-3AD203B41FA5}">
                      <a16:colId xmlns:a16="http://schemas.microsoft.com/office/drawing/2014/main" val="2508297103"/>
                    </a:ext>
                  </a:extLst>
                </a:gridCol>
                <a:gridCol w="1237544">
                  <a:extLst>
                    <a:ext uri="{9D8B030D-6E8A-4147-A177-3AD203B41FA5}">
                      <a16:colId xmlns:a16="http://schemas.microsoft.com/office/drawing/2014/main" val="3943727002"/>
                    </a:ext>
                  </a:extLst>
                </a:gridCol>
                <a:gridCol w="1237544">
                  <a:extLst>
                    <a:ext uri="{9D8B030D-6E8A-4147-A177-3AD203B41FA5}">
                      <a16:colId xmlns:a16="http://schemas.microsoft.com/office/drawing/2014/main" val="1300173483"/>
                    </a:ext>
                  </a:extLst>
                </a:gridCol>
                <a:gridCol w="1237544">
                  <a:extLst>
                    <a:ext uri="{9D8B030D-6E8A-4147-A177-3AD203B41FA5}">
                      <a16:colId xmlns:a16="http://schemas.microsoft.com/office/drawing/2014/main" val="398708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DATA POINTS = 6.80*10^6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D Lat (net)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D Lon (net)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D Ped (net)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D Col (net)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Pitch (</a:t>
                      </a:r>
                      <a:r>
                        <a:rPr lang="en-IN" b="1" dirty="0" err="1">
                          <a:effectLst/>
                        </a:rPr>
                        <a:t>deg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Q (deg/s)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Ax (ft/s^2)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err="1">
                          <a:effectLst/>
                        </a:rPr>
                        <a:t>Vz</a:t>
                      </a:r>
                      <a:r>
                        <a:rPr lang="en-IN" b="1" dirty="0">
                          <a:effectLst/>
                        </a:rPr>
                        <a:t> (ft/s)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60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-0.331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1.500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-0.175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4.182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2.618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1.518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-0.064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21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0.596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0.584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2.579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2.859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1.461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8.713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4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-3.389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-1.802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-2.981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-0.317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-18.404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-15.655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-5.441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-211.325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287034"/>
                  </a:ext>
                </a:extLst>
              </a:tr>
              <a:tr h="274955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3.597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4.641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8.982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26.672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14.122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8.322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64.987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625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8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17B8-8905-6052-A324-866E2B0C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Filtering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0280EB-2E4F-5135-A021-FD6CFE0443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Butterworth Low Pass Filter</a:t>
                </a:r>
              </a:p>
              <a:p>
                <a:r>
                  <a:rPr lang="en-US" dirty="0"/>
                  <a:t>N=2: The order of the filter. A second-order filter (N=2).</a:t>
                </a:r>
              </a:p>
              <a:p>
                <a:r>
                  <a:rPr lang="en-US" dirty="0" err="1"/>
                  <a:t>Wn</a:t>
                </a:r>
                <a:r>
                  <a:rPr lang="en-US" dirty="0"/>
                  <a:t>=0.1. Sampling rate is 100Hz,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dirty="0"/>
                  <a:t>, I am assuming cutoff frequency of 10Hz,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which is the normalized parameter.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0280EB-2E4F-5135-A021-FD6CFE044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72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FB492-D34E-BE86-AA05-B0C7E1CA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329107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1. 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363DB-514D-6659-8DD9-50E5D257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12264"/>
            <a:ext cx="4977578" cy="3948707"/>
          </a:xfrm>
        </p:spPr>
        <p:txBody>
          <a:bodyPr anchor="ctr">
            <a:normAutofit fontScale="92500" lnSpcReduction="10000"/>
          </a:bodyPr>
          <a:lstStyle/>
          <a:p>
            <a:r>
              <a:rPr lang="en-IN" sz="1800" b="0" i="0" dirty="0">
                <a:solidFill>
                  <a:schemeClr val="tx2"/>
                </a:solidFill>
                <a:effectLst/>
                <a:latin typeface="Söhne"/>
              </a:rPr>
              <a:t>Certification requirements for aeronautical products often entail extensive flight testing.</a:t>
            </a:r>
          </a:p>
          <a:p>
            <a:r>
              <a:rPr lang="en-IN" sz="1800" dirty="0">
                <a:solidFill>
                  <a:schemeClr val="tx2"/>
                </a:solidFill>
                <a:latin typeface="Söhne"/>
              </a:rPr>
              <a:t>P</a:t>
            </a:r>
            <a:r>
              <a:rPr lang="en-IN" sz="1800" b="0" i="0" dirty="0">
                <a:solidFill>
                  <a:schemeClr val="tx2"/>
                </a:solidFill>
                <a:effectLst/>
                <a:latin typeface="Söhne"/>
              </a:rPr>
              <a:t>redictive models that simulate aircraft behaviour based on historical flight data. </a:t>
            </a:r>
          </a:p>
          <a:p>
            <a:r>
              <a:rPr lang="en-IN" sz="1800" b="0" i="0" dirty="0">
                <a:solidFill>
                  <a:schemeClr val="tx2"/>
                </a:solidFill>
                <a:effectLst/>
                <a:latin typeface="Söhne"/>
              </a:rPr>
              <a:t>Enabling the creation of virtual test environments, reducing the need for physical flight test hours.</a:t>
            </a:r>
          </a:p>
          <a:p>
            <a:pPr marL="0" indent="0">
              <a:buNone/>
            </a:pPr>
            <a:endParaRPr lang="en-IN" sz="1800" b="0" i="0" dirty="0">
              <a:solidFill>
                <a:schemeClr val="tx2"/>
              </a:solidFill>
              <a:effectLst/>
              <a:latin typeface="Söhne"/>
            </a:endParaRPr>
          </a:p>
          <a:p>
            <a:pPr marL="0" indent="0" algn="ctr">
              <a:buNone/>
            </a:pPr>
            <a:r>
              <a:rPr lang="en-US" sz="1800" dirty="0"/>
              <a:t>“Use once, test many times and in many ways”</a:t>
            </a:r>
          </a:p>
          <a:p>
            <a:pPr marL="0" indent="0" algn="ctr">
              <a:buNone/>
            </a:pPr>
            <a:endParaRPr lang="en-US" sz="1800" dirty="0"/>
          </a:p>
          <a:p>
            <a:pPr algn="just"/>
            <a:r>
              <a:rPr lang="en-US" sz="1800" dirty="0"/>
              <a:t>Minimize the carbon footprint of flight testing.</a:t>
            </a:r>
          </a:p>
          <a:p>
            <a:pPr algn="just"/>
            <a:r>
              <a:rPr lang="en-US" sz="1800" dirty="0"/>
              <a:t>Expedite the development process, fostering innovation and the creation of superior, environmentally friendly aircraft.</a:t>
            </a:r>
          </a:p>
          <a:p>
            <a:endParaRPr lang="en-IN" sz="1800" b="0" i="0" dirty="0">
              <a:solidFill>
                <a:schemeClr val="tx2"/>
              </a:solidFill>
              <a:effectLst/>
              <a:latin typeface="Söhne"/>
            </a:endParaRPr>
          </a:p>
          <a:p>
            <a:endParaRPr lang="en-IN" sz="1800" b="0" i="0" dirty="0">
              <a:solidFill>
                <a:schemeClr val="tx2"/>
              </a:solidFill>
              <a:effectLst/>
              <a:latin typeface="Söhne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" name="Graphic 19" descr="Aeroplane">
            <a:extLst>
              <a:ext uri="{FF2B5EF4-FFF2-40B4-BE49-F238E27FC236}">
                <a16:creationId xmlns:a16="http://schemas.microsoft.com/office/drawing/2014/main" id="{7BD98B3F-6693-2E9F-941E-31C4986FC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54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17B8-8905-6052-A324-866E2B0C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84" y="95969"/>
            <a:ext cx="10515600" cy="1325563"/>
          </a:xfrm>
        </p:spPr>
        <p:txBody>
          <a:bodyPr/>
          <a:lstStyle/>
          <a:p>
            <a:r>
              <a:rPr lang="en-US" dirty="0"/>
              <a:t>4.1 Filtering experiment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85D9CEE-AA39-45DE-8E43-9E15D2D11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5" y="1153084"/>
            <a:ext cx="5587068" cy="543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8BEA33F-7BAD-5AA1-3DFF-8EE866CD6D0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020" y="1149952"/>
            <a:ext cx="5587200" cy="54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0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5718-F8EB-B4AC-63CC-23C157B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ML Models Trained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6B6060-2366-76BE-522B-7AC0C7B11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05720"/>
              </p:ext>
            </p:extLst>
          </p:nvPr>
        </p:nvGraphicFramePr>
        <p:xfrm>
          <a:off x="1577131" y="2026902"/>
          <a:ext cx="8154098" cy="282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1052">
                  <a:extLst>
                    <a:ext uri="{9D8B030D-6E8A-4147-A177-3AD203B41FA5}">
                      <a16:colId xmlns:a16="http://schemas.microsoft.com/office/drawing/2014/main" val="3881262460"/>
                    </a:ext>
                  </a:extLst>
                </a:gridCol>
                <a:gridCol w="3793046">
                  <a:extLst>
                    <a:ext uri="{9D8B030D-6E8A-4147-A177-3AD203B41FA5}">
                      <a16:colId xmlns:a16="http://schemas.microsoft.com/office/drawing/2014/main" val="2075788429"/>
                    </a:ext>
                  </a:extLst>
                </a:gridCol>
              </a:tblGrid>
              <a:tr h="441334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04219"/>
                  </a:ext>
                </a:extLst>
              </a:tr>
              <a:tr h="915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Layers = 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Hidden_size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50, 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Layers = 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Hidden_size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322559"/>
                  </a:ext>
                </a:extLst>
              </a:tr>
              <a:tr h="1464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Epochs = 500,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512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0.005 (Reduce LR on plateau used)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Epochs = 500,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512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10-3 (Reduce LR on plateau used)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9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23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A1A7B-37BE-D16A-3CD7-8FB49ABF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Results and Inference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AB2B121-E6DC-FB41-5F33-1209FC98C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02" y="1593806"/>
            <a:ext cx="4719463" cy="475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78B9A3-52C5-A5E1-1289-03745AC64F1E}"/>
              </a:ext>
            </a:extLst>
          </p:cNvPr>
          <p:cNvSpPr txBox="1"/>
          <p:nvPr/>
        </p:nvSpPr>
        <p:spPr>
          <a:xfrm>
            <a:off x="6778305" y="2223083"/>
            <a:ext cx="519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Both the models produced similar results</a:t>
            </a:r>
          </a:p>
          <a:p>
            <a:r>
              <a:rPr lang="en-US" dirty="0"/>
              <a:t>- Models are not capturing the dynamics due to noise</a:t>
            </a:r>
          </a:p>
        </p:txBody>
      </p:sp>
    </p:spTree>
    <p:extLst>
      <p:ext uri="{BB962C8B-B14F-4D97-AF65-F5344CB8AC3E}">
        <p14:creationId xmlns:p14="http://schemas.microsoft.com/office/powerpoint/2010/main" val="1751126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8FD-8455-2518-78B1-10507333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01026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F1C5-C7B7-966E-CC11-9EABEFFA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285050"/>
            <a:ext cx="9833548" cy="363100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Boeing 747 Simulator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2.1 Data Explanation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2.2 ML Models Trained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2.3 Qualitative Results with Control Inputs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2.4 Quantitative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Bell 412 State Space model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3.1 Visualization of 2-3-1-1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Bell 205 Data Exploration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4.1 Filtering Experiment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4.2 Models Trained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4.3 Inference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Future Work and Questions.</a:t>
            </a:r>
          </a:p>
        </p:txBody>
      </p:sp>
    </p:spTree>
    <p:extLst>
      <p:ext uri="{BB962C8B-B14F-4D97-AF65-F5344CB8AC3E}">
        <p14:creationId xmlns:p14="http://schemas.microsoft.com/office/powerpoint/2010/main" val="17615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D11C-2F29-1CDB-136A-E3794025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C53D-B874-4BDD-A948-9309D903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Develop a generative model for BELL 205</a:t>
            </a:r>
          </a:p>
          <a:p>
            <a:r>
              <a:rPr lang="en-US" dirty="0"/>
              <a:t>Try Learning rate sweep in BELL 205</a:t>
            </a:r>
          </a:p>
          <a:p>
            <a:r>
              <a:rPr lang="en-US" dirty="0"/>
              <a:t>Develop a simple model that replicates state space model of BELL 412</a:t>
            </a:r>
          </a:p>
        </p:txBody>
      </p:sp>
    </p:spTree>
    <p:extLst>
      <p:ext uri="{BB962C8B-B14F-4D97-AF65-F5344CB8AC3E}">
        <p14:creationId xmlns:p14="http://schemas.microsoft.com/office/powerpoint/2010/main" val="2561209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2D1E-63FB-A922-C31C-4B9B0877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3D21F-6EE1-EB23-2B74-5427B0F36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there phi and theta in state space control inputs for BELL 412?</a:t>
            </a:r>
          </a:p>
          <a:p>
            <a:r>
              <a:rPr lang="en-US" dirty="0"/>
              <a:t>What is the difference between Final Drive and D control input?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1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8FD-8455-2518-78B1-10507333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01026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F1C5-C7B7-966E-CC11-9EABEFFA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285050"/>
            <a:ext cx="9833548" cy="363100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Boeing 747 Simulator</a:t>
            </a:r>
          </a:p>
          <a:p>
            <a:pPr marL="457200" lvl="1" indent="0">
              <a:buNone/>
            </a:pPr>
            <a:r>
              <a:rPr lang="en-US" sz="1400" b="1" dirty="0"/>
              <a:t>2.1 Data Explanation</a:t>
            </a:r>
          </a:p>
          <a:p>
            <a:pPr marL="457200" lvl="1" indent="0">
              <a:buNone/>
            </a:pPr>
            <a:r>
              <a:rPr lang="en-US" sz="1400" b="1" dirty="0"/>
              <a:t>2.2 ML Models Trained</a:t>
            </a:r>
          </a:p>
          <a:p>
            <a:pPr marL="457200" lvl="1" indent="0">
              <a:buNone/>
            </a:pPr>
            <a:r>
              <a:rPr lang="en-US" sz="1400" b="1" dirty="0"/>
              <a:t>2.3 Qualitative Results with Control Inputs</a:t>
            </a:r>
          </a:p>
          <a:p>
            <a:pPr marL="457200" lvl="1" indent="0">
              <a:buNone/>
            </a:pPr>
            <a:r>
              <a:rPr lang="en-US" sz="1400" b="1" dirty="0"/>
              <a:t>2.4 Quantitative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Bell 412 State Space model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3.1 Visualization of 2-3-1-1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Bell 205 Data Exploration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4.1 Filtering Experiment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4.2 Models Trained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4.3 Inference and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Future work and questions</a:t>
            </a:r>
          </a:p>
        </p:txBody>
      </p:sp>
    </p:spTree>
    <p:extLst>
      <p:ext uri="{BB962C8B-B14F-4D97-AF65-F5344CB8AC3E}">
        <p14:creationId xmlns:p14="http://schemas.microsoft.com/office/powerpoint/2010/main" val="61488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5923E-87D0-19EC-6B4B-BCD85B5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2. Boeing 747 Simulator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EBE7A-FCC0-1EE6-E3A0-F532370A6F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053" y="3097321"/>
                <a:ext cx="5496595" cy="2175920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>
                    <a:solidFill>
                      <a:schemeClr val="tx2"/>
                    </a:solidFill>
                  </a:rPr>
                  <a:t>Boeing 747-100 aircraft’s linearized model at a trim condition 40,000 ft and cruising at a speed of Mach 0.8</a:t>
                </a:r>
              </a:p>
              <a:p>
                <a:r>
                  <a:rPr lang="en-US" sz="1800" dirty="0">
                    <a:solidFill>
                      <a:schemeClr val="tx2"/>
                    </a:solidFill>
                  </a:rPr>
                  <a:t>Trajectories formed with random initial conditions of the states</a:t>
                </a:r>
              </a:p>
              <a:p>
                <a:pPr marL="0" indent="0" algn="ctr" defTabSz="640080">
                  <a:spcBef>
                    <a:spcPts val="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𝑙𝑜𝑛𝑔</m:t>
                          </m:r>
                        </m:sup>
                      </m:sSup>
                      <m:r>
                        <a:rPr lang="en-US" sz="18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𝑜𝑛𝑔</m:t>
                          </m:r>
                        </m:sup>
                      </m:sSup>
                      <m:r>
                        <a:rPr lang="en-US" sz="18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∆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lang="en-US" sz="18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[</m:t>
                      </m:r>
                      <m:sSub>
                        <m:sSubPr>
                          <m:ctrlPr>
                            <a:rPr lang="en-US" sz="18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𝑡h</m:t>
                          </m:r>
                        </m:sub>
                      </m:sSub>
                      <m:r>
                        <a:rPr lang="en-US" sz="18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sub>
                      </m:sSub>
                      <m:r>
                        <a:rPr lang="en-US" sz="18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US" sz="1800" kern="12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 defTabSz="640080">
                  <a:spcBef>
                    <a:spcPts val="700"/>
                  </a:spcBef>
                  <a:buNone/>
                </a:pPr>
                <a:endParaRPr lang="en-US" sz="1800" kern="12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 defTabSz="640080">
                  <a:spcBef>
                    <a:spcPts val="700"/>
                  </a:spcBef>
                  <a:buNone/>
                </a:pPr>
                <a:endParaRPr lang="en-US" sz="1800" kern="12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sz="1800" dirty="0">
                  <a:solidFill>
                    <a:schemeClr val="tx2"/>
                  </a:solidFill>
                </a:endParaRPr>
              </a:p>
              <a:p>
                <a:endParaRPr 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EBE7A-FCC0-1EE6-E3A0-F532370A6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053" y="3097321"/>
                <a:ext cx="5496595" cy="2175920"/>
              </a:xfrm>
              <a:blipFill>
                <a:blip r:embed="rId2"/>
                <a:stretch>
                  <a:fillRect l="-691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90D240E0-F915-E360-3278-C7D9B275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7708392" y="2508302"/>
            <a:ext cx="4142232" cy="276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E8C4F-5F3F-64E5-6684-9B4F0DE09BF4}"/>
              </a:ext>
            </a:extLst>
          </p:cNvPr>
          <p:cNvSpPr txBox="1"/>
          <p:nvPr/>
        </p:nvSpPr>
        <p:spPr>
          <a:xfrm>
            <a:off x="7708392" y="4996748"/>
            <a:ext cx="4142232" cy="27649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Fig: Boeing 747 – 100 </a:t>
            </a:r>
            <a:r>
              <a:rPr kumimoji="0" lang="en-US" sz="13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07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763C-5546-8488-1E13-0F0B6F84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Data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CB02D2-3649-B50D-4803-4DDF48E724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62375" y="2397186"/>
                <a:ext cx="6091410" cy="1781504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kern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800" dirty="0"/>
                  <a:t>=0, the thrust input is kept constant at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(Elevator input), takes sinusoidal, step, phugoid, step and 0. </a:t>
                </a:r>
              </a:p>
              <a:p>
                <a:endParaRPr lang="en-US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sz="2800" kern="12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CB02D2-3649-B50D-4803-4DDF48E72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2375" y="2397186"/>
                <a:ext cx="6091410" cy="1781504"/>
              </a:xfrm>
              <a:blipFill>
                <a:blip r:embed="rId2"/>
                <a:stretch>
                  <a:fillRect l="-624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8D8B1E7-8534-3933-B918-FA6107C3A462}"/>
              </a:ext>
            </a:extLst>
          </p:cNvPr>
          <p:cNvGrpSpPr/>
          <p:nvPr/>
        </p:nvGrpSpPr>
        <p:grpSpPr>
          <a:xfrm>
            <a:off x="710241" y="2089636"/>
            <a:ext cx="4098275" cy="2678727"/>
            <a:chOff x="511937" y="3793947"/>
            <a:chExt cx="4098275" cy="26787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6953D15-B0F6-4E46-3EF4-7B83E327C8D7}"/>
                    </a:ext>
                  </a:extLst>
                </p:cNvPr>
                <p:cNvSpPr txBox="1"/>
                <p:nvPr/>
              </p:nvSpPr>
              <p:spPr>
                <a:xfrm>
                  <a:off x="838200" y="4957590"/>
                  <a:ext cx="3445750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10≤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≤30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6953D15-B0F6-4E46-3EF4-7B83E327C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957590"/>
                  <a:ext cx="3445750" cy="617861"/>
                </a:xfrm>
                <a:prstGeom prst="rect">
                  <a:avLst/>
                </a:prstGeom>
                <a:blipFill>
                  <a:blip r:embed="rId3"/>
                  <a:stretch>
                    <a:fillRect l="-8824" t="-228571" r="-1471" b="-330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4CBADCB-EB61-0B73-6E0C-2C9A310FD1FB}"/>
                    </a:ext>
                  </a:extLst>
                </p:cNvPr>
                <p:cNvSpPr txBox="1"/>
                <p:nvPr/>
              </p:nvSpPr>
              <p:spPr>
                <a:xfrm>
                  <a:off x="838200" y="5854813"/>
                  <a:ext cx="3024867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% 100&lt;20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0              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4CBADCB-EB61-0B73-6E0C-2C9A310FD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854813"/>
                  <a:ext cx="3024867" cy="617861"/>
                </a:xfrm>
                <a:prstGeom prst="rect">
                  <a:avLst/>
                </a:prstGeom>
                <a:blipFill>
                  <a:blip r:embed="rId4"/>
                  <a:stretch>
                    <a:fillRect l="-6695" t="-224000" r="-1255" b="-3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7B41E2-A266-101E-B152-F7126592D2EB}"/>
                    </a:ext>
                  </a:extLst>
                </p:cNvPr>
                <p:cNvSpPr txBox="1"/>
                <p:nvPr/>
              </p:nvSpPr>
              <p:spPr>
                <a:xfrm>
                  <a:off x="511937" y="3793947"/>
                  <a:ext cx="4098275" cy="8842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𝑝h𝑢𝑔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20≤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≤29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10≤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≤19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0            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7B41E2-A266-101E-B152-F7126592D2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37" y="3793947"/>
                  <a:ext cx="4098275" cy="884281"/>
                </a:xfrm>
                <a:prstGeom prst="rect">
                  <a:avLst/>
                </a:prstGeom>
                <a:blipFill>
                  <a:blip r:embed="rId5"/>
                  <a:stretch>
                    <a:fillRect l="-6192" t="-228169" b="-323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2360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82CE-889C-DB66-B185-B00FB810D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ML Models Trained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21DF7-86DA-4A60-CC66-9758FE213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0691"/>
            <a:ext cx="5157787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999C6-B261-71B1-827A-D40B4C5ED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37531"/>
            <a:ext cx="5183188" cy="823912"/>
          </a:xfrm>
        </p:spPr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C6DB704-4CAE-20AB-21CD-8D66FC9E8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7971" t="30995" r="21659" b="16033"/>
          <a:stretch/>
        </p:blipFill>
        <p:spPr>
          <a:xfrm>
            <a:off x="868168" y="3006725"/>
            <a:ext cx="3002095" cy="26769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47901A-60F7-C828-5CB8-F0CAD4B3BB14}"/>
                  </a:ext>
                </a:extLst>
              </p:cNvPr>
              <p:cNvSpPr txBox="1"/>
              <p:nvPr/>
            </p:nvSpPr>
            <p:spPr>
              <a:xfrm>
                <a:off x="8057692" y="1475159"/>
                <a:ext cx="27701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47901A-60F7-C828-5CB8-F0CAD4B3B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692" y="1475159"/>
                <a:ext cx="2770117" cy="276999"/>
              </a:xfrm>
              <a:prstGeom prst="rect">
                <a:avLst/>
              </a:prstGeom>
              <a:blipFill>
                <a:blip r:embed="rId4"/>
                <a:stretch>
                  <a:fillRect l="-137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3D10BB-FA6D-8ADF-C2D6-72DEBDFA06A7}"/>
                  </a:ext>
                </a:extLst>
              </p:cNvPr>
              <p:cNvSpPr txBox="1"/>
              <p:nvPr/>
            </p:nvSpPr>
            <p:spPr>
              <a:xfrm>
                <a:off x="5880252" y="1681163"/>
                <a:ext cx="6097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lang="en-US" sz="18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∆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3D10BB-FA6D-8ADF-C2D6-72DEBDFA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252" y="1681163"/>
                <a:ext cx="609783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1AFAF59-DB17-AA69-BE53-C59C89BAF8B7}"/>
              </a:ext>
            </a:extLst>
          </p:cNvPr>
          <p:cNvSpPr txBox="1">
            <a:spLocks/>
          </p:cNvSpPr>
          <p:nvPr/>
        </p:nvSpPr>
        <p:spPr>
          <a:xfrm>
            <a:off x="264027" y="2808287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B87214-2993-3558-8302-78027F0157B5}"/>
                  </a:ext>
                </a:extLst>
              </p:cNvPr>
              <p:cNvSpPr txBox="1"/>
              <p:nvPr/>
            </p:nvSpPr>
            <p:spPr>
              <a:xfrm>
                <a:off x="264027" y="4068198"/>
                <a:ext cx="496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B87214-2993-3558-8302-78027F015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27" y="4068198"/>
                <a:ext cx="496996" cy="276999"/>
              </a:xfrm>
              <a:prstGeom prst="rect">
                <a:avLst/>
              </a:prstGeom>
              <a:blipFill>
                <a:blip r:embed="rId6"/>
                <a:stretch>
                  <a:fillRect l="-9756" t="-4348" r="-1463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5B580-6417-392E-F236-98B6C4A17B3C}"/>
                  </a:ext>
                </a:extLst>
              </p:cNvPr>
              <p:cNvSpPr txBox="1"/>
              <p:nvPr/>
            </p:nvSpPr>
            <p:spPr>
              <a:xfrm>
                <a:off x="3870263" y="4084676"/>
                <a:ext cx="876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5B580-6417-392E-F236-98B6C4A17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263" y="4084676"/>
                <a:ext cx="876650" cy="276999"/>
              </a:xfrm>
              <a:prstGeom prst="rect">
                <a:avLst/>
              </a:prstGeom>
              <a:blipFill>
                <a:blip r:embed="rId7"/>
                <a:stretch>
                  <a:fillRect l="-2857" r="-1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247A684-80BF-DFD1-9E6D-D9595B50414B}"/>
              </a:ext>
            </a:extLst>
          </p:cNvPr>
          <p:cNvSpPr/>
          <p:nvPr/>
        </p:nvSpPr>
        <p:spPr>
          <a:xfrm>
            <a:off x="6686025" y="3204594"/>
            <a:ext cx="813733" cy="2793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3DCE56-C3E8-2FE3-FB8D-8A644450E638}"/>
              </a:ext>
            </a:extLst>
          </p:cNvPr>
          <p:cNvGrpSpPr/>
          <p:nvPr/>
        </p:nvGrpSpPr>
        <p:grpSpPr>
          <a:xfrm>
            <a:off x="6748943" y="3311245"/>
            <a:ext cx="624980" cy="463802"/>
            <a:chOff x="6748943" y="3311245"/>
            <a:chExt cx="624980" cy="4638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7C5536-1751-A879-342B-90163263F4F9}"/>
                </a:ext>
              </a:extLst>
            </p:cNvPr>
            <p:cNvSpPr/>
            <p:nvPr/>
          </p:nvSpPr>
          <p:spPr>
            <a:xfrm>
              <a:off x="6748943" y="3311245"/>
              <a:ext cx="624980" cy="4638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FF0BE7-B697-59E7-69E7-0C5B8F8F9687}"/>
                    </a:ext>
                  </a:extLst>
                </p:cNvPr>
                <p:cNvSpPr txBox="1"/>
                <p:nvPr/>
              </p:nvSpPr>
              <p:spPr>
                <a:xfrm>
                  <a:off x="6880099" y="3467562"/>
                  <a:ext cx="38222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FF0BE7-B697-59E7-69E7-0C5B8F8F9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099" y="3467562"/>
                  <a:ext cx="382221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9677" t="-5882" r="-16129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F908E4-FEE6-791D-704A-4EB0D155D63E}"/>
              </a:ext>
            </a:extLst>
          </p:cNvPr>
          <p:cNvGrpSpPr/>
          <p:nvPr/>
        </p:nvGrpSpPr>
        <p:grpSpPr>
          <a:xfrm>
            <a:off x="6758719" y="3847413"/>
            <a:ext cx="624980" cy="463802"/>
            <a:chOff x="6748943" y="3311245"/>
            <a:chExt cx="624980" cy="4638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DC524B-8F0B-2418-20C8-F4E2F0CFC944}"/>
                </a:ext>
              </a:extLst>
            </p:cNvPr>
            <p:cNvSpPr/>
            <p:nvPr/>
          </p:nvSpPr>
          <p:spPr>
            <a:xfrm>
              <a:off x="6748943" y="3311245"/>
              <a:ext cx="624980" cy="4638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AE5C294-E93F-23C7-438C-AE481293F24E}"/>
                    </a:ext>
                  </a:extLst>
                </p:cNvPr>
                <p:cNvSpPr txBox="1"/>
                <p:nvPr/>
              </p:nvSpPr>
              <p:spPr>
                <a:xfrm>
                  <a:off x="6787404" y="3467955"/>
                  <a:ext cx="566518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AE5C294-E93F-23C7-438C-AE481293F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404" y="3467955"/>
                  <a:ext cx="566518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8889" r="-1333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2026E7-D569-B413-F78D-D3488B54E30E}"/>
              </a:ext>
            </a:extLst>
          </p:cNvPr>
          <p:cNvGrpSpPr/>
          <p:nvPr/>
        </p:nvGrpSpPr>
        <p:grpSpPr>
          <a:xfrm>
            <a:off x="6780401" y="4405282"/>
            <a:ext cx="624980" cy="463802"/>
            <a:chOff x="6748943" y="3311245"/>
            <a:chExt cx="624980" cy="4638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4F73FE-443E-E19A-D82E-BBE31F3E186B}"/>
                </a:ext>
              </a:extLst>
            </p:cNvPr>
            <p:cNvSpPr/>
            <p:nvPr/>
          </p:nvSpPr>
          <p:spPr>
            <a:xfrm>
              <a:off x="6748943" y="3311245"/>
              <a:ext cx="624980" cy="4638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4DB12ED-4A07-7075-7FB4-7096ABAE8244}"/>
                    </a:ext>
                  </a:extLst>
                </p:cNvPr>
                <p:cNvSpPr txBox="1"/>
                <p:nvPr/>
              </p:nvSpPr>
              <p:spPr>
                <a:xfrm>
                  <a:off x="6771158" y="3446254"/>
                  <a:ext cx="60010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4DB12ED-4A07-7075-7FB4-7096ABAE82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158" y="3446254"/>
                  <a:ext cx="600101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6250" r="-10417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3A20EB-BE4C-6F43-7B26-7FE3F66256FF}"/>
              </a:ext>
            </a:extLst>
          </p:cNvPr>
          <p:cNvGrpSpPr/>
          <p:nvPr/>
        </p:nvGrpSpPr>
        <p:grpSpPr>
          <a:xfrm>
            <a:off x="6780401" y="4954034"/>
            <a:ext cx="632092" cy="463802"/>
            <a:chOff x="6748943" y="3311245"/>
            <a:chExt cx="632092" cy="4638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C2A87C-741A-51D4-9A04-2C912F6F472E}"/>
                </a:ext>
              </a:extLst>
            </p:cNvPr>
            <p:cNvSpPr/>
            <p:nvPr/>
          </p:nvSpPr>
          <p:spPr>
            <a:xfrm>
              <a:off x="6748943" y="3311245"/>
              <a:ext cx="624980" cy="4638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001D05A-C082-C2D9-3B0B-A2D642F31EBB}"/>
                    </a:ext>
                  </a:extLst>
                </p:cNvPr>
                <p:cNvSpPr txBox="1"/>
                <p:nvPr/>
              </p:nvSpPr>
              <p:spPr>
                <a:xfrm>
                  <a:off x="6780934" y="3450813"/>
                  <a:ext cx="60010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001D05A-C082-C2D9-3B0B-A2D642F31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0934" y="3450813"/>
                  <a:ext cx="600101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6250" r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BFA678-8423-AAFC-DEF0-85B248C54CFC}"/>
              </a:ext>
            </a:extLst>
          </p:cNvPr>
          <p:cNvGrpSpPr/>
          <p:nvPr/>
        </p:nvGrpSpPr>
        <p:grpSpPr>
          <a:xfrm>
            <a:off x="6790177" y="5482112"/>
            <a:ext cx="624980" cy="463802"/>
            <a:chOff x="6748943" y="3311245"/>
            <a:chExt cx="624980" cy="4638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B64B43-DC9D-DA91-B291-8F4CC78772A9}"/>
                </a:ext>
              </a:extLst>
            </p:cNvPr>
            <p:cNvSpPr/>
            <p:nvPr/>
          </p:nvSpPr>
          <p:spPr>
            <a:xfrm>
              <a:off x="6748943" y="3311245"/>
              <a:ext cx="624980" cy="4638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7CBF14-BC57-1AC5-C22B-FC5FCA445F6E}"/>
                    </a:ext>
                  </a:extLst>
                </p:cNvPr>
                <p:cNvSpPr txBox="1"/>
                <p:nvPr/>
              </p:nvSpPr>
              <p:spPr>
                <a:xfrm>
                  <a:off x="6771158" y="3444782"/>
                  <a:ext cx="60010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−4)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7CBF14-BC57-1AC5-C22B-FC5FCA445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158" y="3444782"/>
                  <a:ext cx="600101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6250" r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2EB6D3-FAAB-AB52-71BA-69F444280E35}"/>
              </a:ext>
            </a:extLst>
          </p:cNvPr>
          <p:cNvSpPr/>
          <p:nvPr/>
        </p:nvSpPr>
        <p:spPr>
          <a:xfrm>
            <a:off x="7946885" y="3204294"/>
            <a:ext cx="987390" cy="2793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4 Layers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5C26B26-DEEB-6D08-35FC-8E54D5172189}"/>
              </a:ext>
            </a:extLst>
          </p:cNvPr>
          <p:cNvSpPr/>
          <p:nvPr/>
        </p:nvSpPr>
        <p:spPr>
          <a:xfrm>
            <a:off x="7499757" y="4366613"/>
            <a:ext cx="514485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8793A9-5255-8955-A29B-44B4FBCBBD5C}"/>
              </a:ext>
            </a:extLst>
          </p:cNvPr>
          <p:cNvSpPr/>
          <p:nvPr/>
        </p:nvSpPr>
        <p:spPr>
          <a:xfrm>
            <a:off x="10415310" y="4196558"/>
            <a:ext cx="1033908" cy="823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0495FC-D1C7-3FD0-B3C5-AACCD83B5387}"/>
              </a:ext>
            </a:extLst>
          </p:cNvPr>
          <p:cNvSpPr/>
          <p:nvPr/>
        </p:nvSpPr>
        <p:spPr>
          <a:xfrm>
            <a:off x="9966121" y="4345197"/>
            <a:ext cx="514485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A77DD-05A3-B74A-E7ED-DE7FB5307FB8}"/>
              </a:ext>
            </a:extLst>
          </p:cNvPr>
          <p:cNvSpPr/>
          <p:nvPr/>
        </p:nvSpPr>
        <p:spPr>
          <a:xfrm>
            <a:off x="8934275" y="3204294"/>
            <a:ext cx="1033908" cy="2793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 Layer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1EDAD4-A0E8-E49F-B080-D7482D77CC40}"/>
              </a:ext>
            </a:extLst>
          </p:cNvPr>
          <p:cNvGrpSpPr/>
          <p:nvPr/>
        </p:nvGrpSpPr>
        <p:grpSpPr>
          <a:xfrm>
            <a:off x="10513912" y="4376613"/>
            <a:ext cx="848758" cy="463802"/>
            <a:chOff x="6748943" y="3311245"/>
            <a:chExt cx="848758" cy="46380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A75E91D-CCE2-9E0B-5F0A-FBE21E3FE48D}"/>
                </a:ext>
              </a:extLst>
            </p:cNvPr>
            <p:cNvSpPr/>
            <p:nvPr/>
          </p:nvSpPr>
          <p:spPr>
            <a:xfrm>
              <a:off x="6748943" y="3311245"/>
              <a:ext cx="848758" cy="4638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AF9AAC5-2535-0D75-4207-08EAE275C3AA}"/>
                    </a:ext>
                  </a:extLst>
                </p:cNvPr>
                <p:cNvSpPr txBox="1"/>
                <p:nvPr/>
              </p:nvSpPr>
              <p:spPr>
                <a:xfrm>
                  <a:off x="6771158" y="3446254"/>
                  <a:ext cx="5833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AF9AAC5-2535-0D75-4207-08EAE275C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158" y="3446254"/>
                  <a:ext cx="583365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2128" r="-851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983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82CE-889C-DB66-B185-B00FB810D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ML Models Trained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21DF7-86DA-4A60-CC66-9758FE213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999C6-B261-71B1-827A-D40B4C5ED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681163"/>
            <a:ext cx="5183188" cy="823912"/>
          </a:xfrm>
        </p:spPr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47901A-60F7-C828-5CB8-F0CAD4B3BB14}"/>
                  </a:ext>
                </a:extLst>
              </p:cNvPr>
              <p:cNvSpPr txBox="1"/>
              <p:nvPr/>
            </p:nvSpPr>
            <p:spPr>
              <a:xfrm>
                <a:off x="9061120" y="411330"/>
                <a:ext cx="27701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47901A-60F7-C828-5CB8-F0CAD4B3B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120" y="411330"/>
                <a:ext cx="2770117" cy="276999"/>
              </a:xfrm>
              <a:prstGeom prst="rect">
                <a:avLst/>
              </a:prstGeom>
              <a:blipFill>
                <a:blip r:embed="rId3"/>
                <a:stretch>
                  <a:fillRect l="-137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3D10BB-FA6D-8ADF-C2D6-72DEBDFA06A7}"/>
                  </a:ext>
                </a:extLst>
              </p:cNvPr>
              <p:cNvSpPr txBox="1"/>
              <p:nvPr/>
            </p:nvSpPr>
            <p:spPr>
              <a:xfrm>
                <a:off x="6895320" y="590014"/>
                <a:ext cx="6097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lang="en-US" sz="18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∆</m:t>
                          </m:r>
                          <m:r>
                            <a:rPr lang="en-US" sz="18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3D10BB-FA6D-8ADF-C2D6-72DEBDFA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20" y="590014"/>
                <a:ext cx="609783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1AFAF59-DB17-AA69-BE53-C59C89BAF8B7}"/>
              </a:ext>
            </a:extLst>
          </p:cNvPr>
          <p:cNvSpPr txBox="1">
            <a:spLocks/>
          </p:cNvSpPr>
          <p:nvPr/>
        </p:nvSpPr>
        <p:spPr>
          <a:xfrm>
            <a:off x="264027" y="2808287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6E0E0B-9018-DFD6-F49D-1ED2BCFC8B7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4639417" cy="3987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sub>
                    </m:sSub>
                    <m:r>
                      <a:rPr lang="en-US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Loss Function:</a:t>
                </a:r>
              </a:p>
              <a:p>
                <a:pPr marL="0" indent="0">
                  <a:buNone/>
                </a:pPr>
                <a:r>
                  <a:rPr lang="en-US" sz="1600" dirty="0"/>
                  <a:t>	</a:t>
                </a:r>
                <a:r>
                  <a:rPr kumimoji="0" 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𝐿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 − </m:t>
                            </m:r>
                            <m:sSubSup>
                              <m:sSubSup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Weight Update:</a:t>
                </a:r>
              </a:p>
              <a:p>
                <a:pPr marL="0" indent="0">
                  <a:buNone/>
                </a:pPr>
                <a:r>
                  <a:rPr lang="en-US" sz="1600" dirty="0"/>
                  <a:t>	</a:t>
                </a:r>
                <a:r>
                  <a:rPr kumimoji="0" 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𝑜𝑙𝑑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𝑜𝑙𝑑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−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𝜆</m:t>
                    </m:r>
                    <m:f>
                      <m:f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𝑜𝑙𝑑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       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the learning rate.</a:t>
                </a:r>
              </a:p>
              <a:p>
                <a:pPr marL="0" indent="0">
                  <a:buNone/>
                </a:pPr>
                <a:r>
                  <a:rPr lang="en-US" sz="1400" noProof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Optimizer: Adam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6E0E0B-9018-DFD6-F49D-1ED2BCFC8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4639417" cy="3987800"/>
              </a:xfrm>
              <a:blipFill>
                <a:blip r:embed="rId5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065DA091-0375-C3C9-D42F-E30C3B2F3E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6239" y="2731578"/>
                <a:ext cx="4639417" cy="3987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Loss Function: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	</a:t>
                </a:r>
                <a:r>
                  <a:rPr lang="en-US" sz="1600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𝑙𝑠𝑡𝑚</m:t>
                        </m:r>
                      </m:sub>
                    </m:sSub>
                    <m:r>
                      <a:rPr lang="en-US" sz="16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1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− </m:t>
                            </m:r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1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Weight Update:</a:t>
                </a:r>
              </a:p>
              <a:p>
                <a:pPr marL="0" indent="0">
                  <a:buNone/>
                </a:pPr>
                <a:r>
                  <a:rPr lang="en-US" sz="1600" dirty="0"/>
                  <a:t>	</a:t>
                </a:r>
                <a:r>
                  <a:rPr lang="en-US" sz="1600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𝑜𝑙𝑑</m:t>
                        </m:r>
                      </m:sub>
                    </m:sSub>
                    <m:r>
                      <a:rPr lang="en-US" sz="16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𝑜𝑙𝑑</m:t>
                        </m:r>
                      </m:sub>
                    </m:sSub>
                    <m:r>
                      <a:rPr lang="en-US" sz="16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6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f>
                      <m:fPr>
                        <m:ctrlP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𝑙𝑠𝑡𝑚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𝑜𝑙𝑑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4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4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the learning rate.</a:t>
                </a:r>
              </a:p>
              <a:p>
                <a:pPr marL="0" indent="0">
                  <a:buNone/>
                </a:pPr>
                <a:r>
                  <a:rPr lang="en-US" sz="1400" noProof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Optimizer: Adam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40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065DA091-0375-C3C9-D42F-E30C3B2F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239" y="2731578"/>
                <a:ext cx="4639417" cy="3987800"/>
              </a:xfrm>
              <a:prstGeom prst="rect">
                <a:avLst/>
              </a:prstGeom>
              <a:blipFill>
                <a:blip r:embed="rId6"/>
                <a:stretch>
                  <a:fillRect l="-545" t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04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5718-F8EB-B4AC-63CC-23C157B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ML Models Trained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FC598-BE14-0589-582E-9FF049550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593785"/>
              </p:ext>
            </p:extLst>
          </p:nvPr>
        </p:nvGraphicFramePr>
        <p:xfrm>
          <a:off x="2005070" y="2026902"/>
          <a:ext cx="7954178" cy="233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728">
                  <a:extLst>
                    <a:ext uri="{9D8B030D-6E8A-4147-A177-3AD203B41FA5}">
                      <a16:colId xmlns:a16="http://schemas.microsoft.com/office/drawing/2014/main" val="3881262460"/>
                    </a:ext>
                  </a:extLst>
                </a:gridCol>
                <a:gridCol w="2410722">
                  <a:extLst>
                    <a:ext uri="{9D8B030D-6E8A-4147-A177-3AD203B41FA5}">
                      <a16:colId xmlns:a16="http://schemas.microsoft.com/office/drawing/2014/main" val="2075788429"/>
                    </a:ext>
                  </a:extLst>
                </a:gridCol>
                <a:gridCol w="2771728">
                  <a:extLst>
                    <a:ext uri="{9D8B030D-6E8A-4147-A177-3AD203B41FA5}">
                      <a16:colId xmlns:a16="http://schemas.microsoft.com/office/drawing/2014/main" val="3682399037"/>
                    </a:ext>
                  </a:extLst>
                </a:gridCol>
              </a:tblGrid>
              <a:tr h="307746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MLP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04219"/>
                  </a:ext>
                </a:extLst>
              </a:tr>
              <a:tr h="758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Layers = 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Hidden_size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10, 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Layers = 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Hidden_size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Layers = 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Hidden_size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32, 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322559"/>
                  </a:ext>
                </a:extLst>
              </a:tr>
              <a:tr h="1214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Epochs = 500,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256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0.005 (Reduce LR on plateau used)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Epochs = 400 ,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256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0.005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Epochs = 400,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256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0.005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9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749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</TotalTime>
  <Words>1416</Words>
  <Application>Microsoft Macintosh PowerPoint</Application>
  <PresentationFormat>Widescreen</PresentationFormat>
  <Paragraphs>268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Söhne</vt:lpstr>
      <vt:lpstr>Office Theme</vt:lpstr>
      <vt:lpstr>Data-efficient Learning of Aircraft Dynamics for Simulated Flight Testing</vt:lpstr>
      <vt:lpstr>Contents</vt:lpstr>
      <vt:lpstr>1. Introduction </vt:lpstr>
      <vt:lpstr>Contents</vt:lpstr>
      <vt:lpstr>2. Boeing 747 Simulator</vt:lpstr>
      <vt:lpstr>2.1 Data Explanation</vt:lpstr>
      <vt:lpstr>2.2 ML Models Trained</vt:lpstr>
      <vt:lpstr>2.2 ML Models Trained</vt:lpstr>
      <vt:lpstr>2.2 ML Models Trained</vt:lpstr>
      <vt:lpstr>2.3 Qualitative Analysis Sinusoidal Input (LSTM) RMSE = 0.0011 Every qualitative analysis was conducted using auto regressive approach, that is , the model’s outputs are fed back into the model as inputs for the next time step. </vt:lpstr>
      <vt:lpstr>2.3 Qualitative Analysis (Sinusoidal)</vt:lpstr>
      <vt:lpstr>2.3 Qualitative Analysis Phugoid Input (LSTM) RMSE = 0.001 </vt:lpstr>
      <vt:lpstr>2.3 Qualitative Analysis (Phugoid)</vt:lpstr>
      <vt:lpstr>2.3 Qualitative Analysis Step Input (LSTM) RMSE = 0.0026 </vt:lpstr>
      <vt:lpstr>2.3 Qualitative Analysis (Step)</vt:lpstr>
      <vt:lpstr>2.4 Quantitative Analysis</vt:lpstr>
      <vt:lpstr>Inference</vt:lpstr>
      <vt:lpstr>Contents</vt:lpstr>
      <vt:lpstr>4. Bell 412 State Space Model</vt:lpstr>
      <vt:lpstr>2-3-1-1 Longitudinal input</vt:lpstr>
      <vt:lpstr>2-3-1-1 Latitudinal input</vt:lpstr>
      <vt:lpstr>2-3-1-1 Pedal input</vt:lpstr>
      <vt:lpstr>2-3-1-1 Collective input</vt:lpstr>
      <vt:lpstr>2-3-1-1 ϕ input</vt:lpstr>
      <vt:lpstr>2-3-1-1 θ input</vt:lpstr>
      <vt:lpstr>Contents</vt:lpstr>
      <vt:lpstr>4. BELL 205 Data Exploration  Total Data: Approx 1350 minutes (Assuming Sampling Frequency 100 Hz)  Longitudinal State Variables Considered: [A_x, V_z, Q, θ] Control Inputs Considered: [D Lat,D Lon, D Ped, D Col]</vt:lpstr>
      <vt:lpstr>4. BELL 205 Data Exploration</vt:lpstr>
      <vt:lpstr>4.1 Filtering experiment</vt:lpstr>
      <vt:lpstr>4.1 Filtering experiment</vt:lpstr>
      <vt:lpstr>4.2 ML Models Trained</vt:lpstr>
      <vt:lpstr>4.3 Results and Inference</vt:lpstr>
      <vt:lpstr>Contents</vt:lpstr>
      <vt:lpstr>Future Work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Profile</dc:title>
  <dc:creator>Sriram Ranganathan</dc:creator>
  <cp:lastModifiedBy>Sriram Ranganathan</cp:lastModifiedBy>
  <cp:revision>19</cp:revision>
  <dcterms:created xsi:type="dcterms:W3CDTF">2023-05-30T23:28:02Z</dcterms:created>
  <dcterms:modified xsi:type="dcterms:W3CDTF">2024-03-21T20:25:45Z</dcterms:modified>
</cp:coreProperties>
</file>